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Quicksand Semi-Bold" charset="1" panose="00000000000000000000"/>
      <p:regular r:id="rId11"/>
    </p:embeddedFont>
    <p:embeddedFont>
      <p:font typeface="Quicksand Bold" charset="1" panose="00000000000000000000"/>
      <p:regular r:id="rId12"/>
    </p:embeddedFont>
    <p:embeddedFont>
      <p:font typeface="Quicksand Light" charset="1" panose="00000000000000000000"/>
      <p:regular r:id="rId13"/>
    </p:embeddedFont>
    <p:embeddedFont>
      <p:font typeface="Quicksand" charset="1" panose="00000000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1888350"/>
            <a:ext cx="6913032" cy="4247962"/>
            <a:chOff x="0" y="0"/>
            <a:chExt cx="9217376" cy="5663950"/>
          </a:xfrm>
        </p:grpSpPr>
        <p:grpSp>
          <p:nvGrpSpPr>
            <p:cNvPr name="Group 4" id="4"/>
            <p:cNvGrpSpPr/>
            <p:nvPr/>
          </p:nvGrpSpPr>
          <p:grpSpPr>
            <a:xfrm rot="0">
              <a:off x="0" y="0"/>
              <a:ext cx="9217376" cy="5663950"/>
              <a:chOff x="0" y="0"/>
              <a:chExt cx="1866564" cy="1146978"/>
            </a:xfrm>
          </p:grpSpPr>
          <p:sp>
            <p:nvSpPr>
              <p:cNvPr name="Freeform 5" id="5"/>
              <p:cNvSpPr/>
              <p:nvPr/>
            </p:nvSpPr>
            <p:spPr>
              <a:xfrm flipH="false" flipV="false" rot="0">
                <a:off x="0" y="0"/>
                <a:ext cx="1866564" cy="1146978"/>
              </a:xfrm>
              <a:custGeom>
                <a:avLst/>
                <a:gdLst/>
                <a:ahLst/>
                <a:cxnLst/>
                <a:rect r="r" b="b" t="t" l="l"/>
                <a:pathLst>
                  <a:path h="1146978" w="1866564">
                    <a:moveTo>
                      <a:pt x="0" y="0"/>
                    </a:moveTo>
                    <a:lnTo>
                      <a:pt x="1866564" y="0"/>
                    </a:lnTo>
                    <a:lnTo>
                      <a:pt x="1866564" y="1146978"/>
                    </a:lnTo>
                    <a:lnTo>
                      <a:pt x="0" y="1146978"/>
                    </a:lnTo>
                    <a:close/>
                  </a:path>
                </a:pathLst>
              </a:custGeom>
              <a:solidFill>
                <a:srgbClr val="FFFFFF"/>
              </a:solidFill>
              <a:ln w="180975" cap="sq">
                <a:solidFill>
                  <a:srgbClr val="1B8ECE"/>
                </a:solidFill>
                <a:prstDash val="solid"/>
                <a:miter/>
              </a:ln>
            </p:spPr>
          </p:sp>
          <p:sp>
            <p:nvSpPr>
              <p:cNvPr name="TextBox 6" id="6"/>
              <p:cNvSpPr txBox="true"/>
              <p:nvPr/>
            </p:nvSpPr>
            <p:spPr>
              <a:xfrm>
                <a:off x="0" y="-19050"/>
                <a:ext cx="1866564" cy="1166028"/>
              </a:xfrm>
              <a:prstGeom prst="rect">
                <a:avLst/>
              </a:prstGeom>
            </p:spPr>
            <p:txBody>
              <a:bodyPr anchor="ctr" rtlCol="false" tIns="49552" lIns="49552" bIns="49552" rIns="49552"/>
              <a:lstStyle/>
              <a:p>
                <a:pPr algn="ctr">
                  <a:lnSpc>
                    <a:spcPts val="1894"/>
                  </a:lnSpc>
                </a:pPr>
              </a:p>
            </p:txBody>
          </p:sp>
        </p:grpSp>
        <p:sp>
          <p:nvSpPr>
            <p:cNvPr name="TextBox 7" id="7"/>
            <p:cNvSpPr txBox="true"/>
            <p:nvPr/>
          </p:nvSpPr>
          <p:spPr>
            <a:xfrm rot="0">
              <a:off x="462700" y="3328121"/>
              <a:ext cx="8291976" cy="1499018"/>
            </a:xfrm>
            <a:prstGeom prst="rect">
              <a:avLst/>
            </a:prstGeom>
          </p:spPr>
          <p:txBody>
            <a:bodyPr anchor="t" rtlCol="false" tIns="0" lIns="0" bIns="0" rIns="0">
              <a:spAutoFit/>
            </a:bodyPr>
            <a:lstStyle/>
            <a:p>
              <a:pPr algn="ctr">
                <a:lnSpc>
                  <a:spcPts val="3001"/>
                </a:lnSpc>
                <a:spcBef>
                  <a:spcPct val="0"/>
                </a:spcBef>
              </a:pPr>
              <a:r>
                <a:rPr lang="en-US" b="true" sz="2143">
                  <a:solidFill>
                    <a:srgbClr val="000000"/>
                  </a:solidFill>
                  <a:latin typeface="Quicksand Semi-Bold"/>
                  <a:ea typeface="Quicksand Semi-Bold"/>
                  <a:cs typeface="Quicksand Semi-Bold"/>
                  <a:sym typeface="Quicksand Semi-Bold"/>
                </a:rPr>
                <a:t>EDUCAÇÃO INFANTIL: FORMAÇÃO DOCENTE,</a:t>
              </a:r>
            </a:p>
            <a:p>
              <a:pPr algn="ctr">
                <a:lnSpc>
                  <a:spcPts val="3001"/>
                </a:lnSpc>
                <a:spcBef>
                  <a:spcPct val="0"/>
                </a:spcBef>
              </a:pPr>
              <a:r>
                <a:rPr lang="en-US" b="true" sz="2143">
                  <a:solidFill>
                    <a:srgbClr val="000000"/>
                  </a:solidFill>
                  <a:latin typeface="Quicksand Semi-Bold"/>
                  <a:ea typeface="Quicksand Semi-Bold"/>
                  <a:cs typeface="Quicksand Semi-Bold"/>
                  <a:sym typeface="Quicksand Semi-Bold"/>
                </a:rPr>
                <a:t>PRÁTICAS EDUCATIVAS E PRODUÇÃO DE CONHECIMENTO</a:t>
              </a:r>
            </a:p>
          </p:txBody>
        </p:sp>
        <p:sp>
          <p:nvSpPr>
            <p:cNvPr name="TextBox 8" id="8"/>
            <p:cNvSpPr txBox="true"/>
            <p:nvPr/>
          </p:nvSpPr>
          <p:spPr>
            <a:xfrm rot="0">
              <a:off x="3313080" y="938159"/>
              <a:ext cx="5556049" cy="1722076"/>
            </a:xfrm>
            <a:prstGeom prst="rect">
              <a:avLst/>
            </a:prstGeom>
          </p:spPr>
          <p:txBody>
            <a:bodyPr anchor="t" rtlCol="false" tIns="0" lIns="0" bIns="0" rIns="0">
              <a:spAutoFit/>
            </a:bodyPr>
            <a:lstStyle/>
            <a:p>
              <a:pPr algn="l">
                <a:lnSpc>
                  <a:spcPts val="5348"/>
                </a:lnSpc>
                <a:spcBef>
                  <a:spcPct val="0"/>
                </a:spcBef>
              </a:pPr>
              <a:r>
                <a:rPr lang="en-US" b="true" sz="3820" spc="-168">
                  <a:solidFill>
                    <a:srgbClr val="000000"/>
                  </a:solidFill>
                  <a:latin typeface="Quicksand Bold"/>
                  <a:ea typeface="Quicksand Bold"/>
                  <a:cs typeface="Quicksand Bold"/>
                  <a:sym typeface="Quicksand Bold"/>
                </a:rPr>
                <a:t>I</a:t>
              </a:r>
              <a:r>
                <a:rPr lang="en-US" b="true" sz="3820" spc="-168">
                  <a:solidFill>
                    <a:srgbClr val="000000"/>
                  </a:solidFill>
                  <a:latin typeface="Quicksand Bold"/>
                  <a:ea typeface="Quicksand Bold"/>
                  <a:cs typeface="Quicksand Bold"/>
                  <a:sym typeface="Quicksand Bold"/>
                </a:rPr>
                <a:t> SEMINÁRIO DO</a:t>
              </a:r>
            </a:p>
            <a:p>
              <a:pPr algn="l">
                <a:lnSpc>
                  <a:spcPts val="5348"/>
                </a:lnSpc>
                <a:spcBef>
                  <a:spcPct val="0"/>
                </a:spcBef>
              </a:pPr>
              <a:r>
                <a:rPr lang="en-US" b="true" sz="3820" spc="-168">
                  <a:solidFill>
                    <a:srgbClr val="000000"/>
                  </a:solidFill>
                  <a:latin typeface="Quicksand Bold"/>
                  <a:ea typeface="Quicksand Bold"/>
                  <a:cs typeface="Quicksand Bold"/>
                  <a:sym typeface="Quicksand Bold"/>
                </a:rPr>
                <a:t>CAP CRIARTE UFES</a:t>
              </a:r>
            </a:p>
          </p:txBody>
        </p:sp>
        <p:sp>
          <p:nvSpPr>
            <p:cNvPr name="Freeform 9" id="9"/>
            <p:cNvSpPr/>
            <p:nvPr/>
          </p:nvSpPr>
          <p:spPr>
            <a:xfrm flipH="false" flipV="false" rot="0">
              <a:off x="627953" y="603684"/>
              <a:ext cx="2447840" cy="2336656"/>
            </a:xfrm>
            <a:custGeom>
              <a:avLst/>
              <a:gdLst/>
              <a:ahLst/>
              <a:cxnLst/>
              <a:rect r="r" b="b" t="t" l="l"/>
              <a:pathLst>
                <a:path h="2336656" w="2447840">
                  <a:moveTo>
                    <a:pt x="0" y="0"/>
                  </a:moveTo>
                  <a:lnTo>
                    <a:pt x="2447839" y="0"/>
                  </a:lnTo>
                  <a:lnTo>
                    <a:pt x="2447839" y="2336656"/>
                  </a:lnTo>
                  <a:lnTo>
                    <a:pt x="0" y="2336656"/>
                  </a:lnTo>
                  <a:lnTo>
                    <a:pt x="0" y="0"/>
                  </a:lnTo>
                  <a:close/>
                </a:path>
              </a:pathLst>
            </a:custGeom>
            <a:blipFill>
              <a:blip r:embed="rId3"/>
              <a:stretch>
                <a:fillRect l="0" t="-2379" r="0" b="-2379"/>
              </a:stretch>
            </a:blipFill>
          </p:spPr>
        </p:sp>
      </p:grpSp>
      <p:grpSp>
        <p:nvGrpSpPr>
          <p:cNvPr name="Group 10" id="10"/>
          <p:cNvGrpSpPr/>
          <p:nvPr/>
        </p:nvGrpSpPr>
        <p:grpSpPr>
          <a:xfrm rot="0">
            <a:off x="9486297" y="2065421"/>
            <a:ext cx="8048737" cy="4274820"/>
            <a:chOff x="0" y="0"/>
            <a:chExt cx="10731650" cy="5699761"/>
          </a:xfrm>
        </p:grpSpPr>
        <p:grpSp>
          <p:nvGrpSpPr>
            <p:cNvPr name="Group 11" id="11"/>
            <p:cNvGrpSpPr/>
            <p:nvPr/>
          </p:nvGrpSpPr>
          <p:grpSpPr>
            <a:xfrm rot="0">
              <a:off x="0" y="0"/>
              <a:ext cx="10314800" cy="5248623"/>
              <a:chOff x="0" y="0"/>
              <a:chExt cx="1726036" cy="878283"/>
            </a:xfrm>
          </p:grpSpPr>
          <p:sp>
            <p:nvSpPr>
              <p:cNvPr name="Freeform 12" id="12"/>
              <p:cNvSpPr/>
              <p:nvPr/>
            </p:nvSpPr>
            <p:spPr>
              <a:xfrm flipH="false" flipV="false" rot="0">
                <a:off x="0" y="0"/>
                <a:ext cx="1726036" cy="878283"/>
              </a:xfrm>
              <a:custGeom>
                <a:avLst/>
                <a:gdLst/>
                <a:ahLst/>
                <a:cxnLst/>
                <a:rect r="r" b="b" t="t" l="l"/>
                <a:pathLst>
                  <a:path h="878283" w="1726036">
                    <a:moveTo>
                      <a:pt x="0" y="0"/>
                    </a:moveTo>
                    <a:lnTo>
                      <a:pt x="1726036" y="0"/>
                    </a:lnTo>
                    <a:lnTo>
                      <a:pt x="1726036" y="878283"/>
                    </a:lnTo>
                    <a:lnTo>
                      <a:pt x="0" y="878283"/>
                    </a:lnTo>
                    <a:close/>
                  </a:path>
                </a:pathLst>
              </a:custGeom>
              <a:solidFill>
                <a:srgbClr val="FDCA29"/>
              </a:solidFill>
            </p:spPr>
          </p:sp>
          <p:sp>
            <p:nvSpPr>
              <p:cNvPr name="TextBox 13" id="13"/>
              <p:cNvSpPr txBox="true"/>
              <p:nvPr/>
            </p:nvSpPr>
            <p:spPr>
              <a:xfrm>
                <a:off x="0" y="-19050"/>
                <a:ext cx="1726036" cy="897333"/>
              </a:xfrm>
              <a:prstGeom prst="rect">
                <a:avLst/>
              </a:prstGeom>
            </p:spPr>
            <p:txBody>
              <a:bodyPr anchor="ctr" rtlCol="false" tIns="59967" lIns="59967" bIns="59967" rIns="59967"/>
              <a:lstStyle/>
              <a:p>
                <a:pPr algn="ctr">
                  <a:lnSpc>
                    <a:spcPts val="1894"/>
                  </a:lnSpc>
                </a:pPr>
              </a:p>
            </p:txBody>
          </p:sp>
        </p:grpSp>
        <p:grpSp>
          <p:nvGrpSpPr>
            <p:cNvPr name="Group 14" id="14"/>
            <p:cNvGrpSpPr/>
            <p:nvPr/>
          </p:nvGrpSpPr>
          <p:grpSpPr>
            <a:xfrm rot="0">
              <a:off x="8055803" y="4416485"/>
              <a:ext cx="1283276" cy="1283276"/>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CC63C"/>
              </a:solidFill>
            </p:spPr>
          </p:sp>
          <p:sp>
            <p:nvSpPr>
              <p:cNvPr name="TextBox 16" id="16"/>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grpSp>
          <p:nvGrpSpPr>
            <p:cNvPr name="Group 17" id="17"/>
            <p:cNvGrpSpPr/>
            <p:nvPr/>
          </p:nvGrpSpPr>
          <p:grpSpPr>
            <a:xfrm rot="0">
              <a:off x="6661324" y="4416485"/>
              <a:ext cx="1283276" cy="1283276"/>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02A8E"/>
              </a:solidFill>
            </p:spPr>
          </p:sp>
          <p:sp>
            <p:nvSpPr>
              <p:cNvPr name="TextBox 19" id="19"/>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grpSp>
          <p:nvGrpSpPr>
            <p:cNvPr name="Group 20" id="20"/>
            <p:cNvGrpSpPr/>
            <p:nvPr/>
          </p:nvGrpSpPr>
          <p:grpSpPr>
            <a:xfrm rot="0">
              <a:off x="9448374" y="4416485"/>
              <a:ext cx="1283276" cy="128327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A122A"/>
              </a:solidFill>
            </p:spPr>
          </p:sp>
          <p:sp>
            <p:nvSpPr>
              <p:cNvPr name="TextBox 22" id="22"/>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sp>
          <p:nvSpPr>
            <p:cNvPr name="TextBox 23" id="23"/>
            <p:cNvSpPr txBox="true"/>
            <p:nvPr/>
          </p:nvSpPr>
          <p:spPr>
            <a:xfrm rot="0">
              <a:off x="617752" y="625394"/>
              <a:ext cx="9079296" cy="776298"/>
            </a:xfrm>
            <a:prstGeom prst="rect">
              <a:avLst/>
            </a:prstGeom>
          </p:spPr>
          <p:txBody>
            <a:bodyPr anchor="t" rtlCol="false" tIns="0" lIns="0" bIns="0" rIns="0">
              <a:spAutoFit/>
            </a:bodyPr>
            <a:lstStyle/>
            <a:p>
              <a:pPr algn="ctr" marL="0" indent="0" lvl="0">
                <a:lnSpc>
                  <a:spcPts val="4608"/>
                </a:lnSpc>
              </a:pPr>
              <a:r>
                <a:rPr lang="en-US" b="true" sz="3777">
                  <a:solidFill>
                    <a:srgbClr val="000000"/>
                  </a:solidFill>
                  <a:latin typeface="Quicksand Bold"/>
                  <a:ea typeface="Quicksand Bold"/>
                  <a:cs typeface="Quicksand Bold"/>
                  <a:sym typeface="Quicksand Bold"/>
                </a:rPr>
                <a:t>TÍTULO DO TRABALHO</a:t>
              </a:r>
            </a:p>
          </p:txBody>
        </p:sp>
        <p:sp>
          <p:nvSpPr>
            <p:cNvPr name="TextBox 24" id="24"/>
            <p:cNvSpPr txBox="true"/>
            <p:nvPr/>
          </p:nvSpPr>
          <p:spPr>
            <a:xfrm rot="0">
              <a:off x="776707" y="2043853"/>
              <a:ext cx="9079296" cy="1546132"/>
            </a:xfrm>
            <a:prstGeom prst="rect">
              <a:avLst/>
            </a:prstGeom>
          </p:spPr>
          <p:txBody>
            <a:bodyPr anchor="t" rtlCol="false" tIns="0" lIns="0" bIns="0" rIns="0">
              <a:spAutoFit/>
            </a:bodyPr>
            <a:lstStyle/>
            <a:p>
              <a:pPr algn="ctr">
                <a:lnSpc>
                  <a:spcPts val="4608"/>
                </a:lnSpc>
              </a:pPr>
              <a:r>
                <a:rPr lang="en-US" sz="3777">
                  <a:solidFill>
                    <a:srgbClr val="000000"/>
                  </a:solidFill>
                  <a:latin typeface="Quicksand Light"/>
                  <a:ea typeface="Quicksand Light"/>
                  <a:cs typeface="Quicksand Light"/>
                  <a:sym typeface="Quicksand Light"/>
                </a:rPr>
                <a:t>Autora 1</a:t>
              </a:r>
            </a:p>
            <a:p>
              <a:pPr algn="ctr" marL="0" indent="0" lvl="0">
                <a:lnSpc>
                  <a:spcPts val="4608"/>
                </a:lnSpc>
              </a:pPr>
              <a:r>
                <a:rPr lang="en-US" sz="3777">
                  <a:solidFill>
                    <a:srgbClr val="000000"/>
                  </a:solidFill>
                  <a:latin typeface="Quicksand Light"/>
                  <a:ea typeface="Quicksand Light"/>
                  <a:cs typeface="Quicksand Light"/>
                  <a:sym typeface="Quicksand Light"/>
                </a:rPr>
                <a:t>Autora 2</a:t>
              </a:r>
            </a:p>
          </p:txBody>
        </p:sp>
      </p:grpSp>
      <p:sp>
        <p:nvSpPr>
          <p:cNvPr name="TextBox 25" id="25"/>
          <p:cNvSpPr txBox="true"/>
          <p:nvPr/>
        </p:nvSpPr>
        <p:spPr>
          <a:xfrm rot="0">
            <a:off x="10468644" y="9243574"/>
            <a:ext cx="4799783" cy="382270"/>
          </a:xfrm>
          <a:prstGeom prst="rect">
            <a:avLst/>
          </a:prstGeom>
        </p:spPr>
        <p:txBody>
          <a:bodyPr anchor="t" rtlCol="false" tIns="0" lIns="0" bIns="0" rIns="0">
            <a:spAutoFit/>
          </a:bodyPr>
          <a:lstStyle/>
          <a:p>
            <a:pPr algn="r">
              <a:lnSpc>
                <a:spcPts val="3079"/>
              </a:lnSpc>
              <a:spcBef>
                <a:spcPct val="0"/>
              </a:spcBef>
            </a:pPr>
            <a:r>
              <a:rPr lang="en-US" sz="2199" spc="167">
                <a:solidFill>
                  <a:srgbClr val="000000"/>
                </a:solidFill>
                <a:latin typeface="Quicksand Light"/>
                <a:ea typeface="Quicksand Light"/>
                <a:cs typeface="Quicksand Light"/>
                <a:sym typeface="Quicksand Light"/>
              </a:rPr>
              <a:t>Vitória, 21 de agosto de 2026</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942975"/>
            <a:ext cx="16230600" cy="7235448"/>
            <a:chOff x="0" y="0"/>
            <a:chExt cx="4382368" cy="1953618"/>
          </a:xfrm>
        </p:grpSpPr>
        <p:sp>
          <p:nvSpPr>
            <p:cNvPr name="Freeform 4" id="4"/>
            <p:cNvSpPr/>
            <p:nvPr/>
          </p:nvSpPr>
          <p:spPr>
            <a:xfrm flipH="false" flipV="false" rot="0">
              <a:off x="0" y="0"/>
              <a:ext cx="4382368" cy="1953618"/>
            </a:xfrm>
            <a:custGeom>
              <a:avLst/>
              <a:gdLst/>
              <a:ahLst/>
              <a:cxnLst/>
              <a:rect r="r" b="b" t="t" l="l"/>
              <a:pathLst>
                <a:path h="1953618" w="4382368">
                  <a:moveTo>
                    <a:pt x="0" y="0"/>
                  </a:moveTo>
                  <a:lnTo>
                    <a:pt x="4382368" y="0"/>
                  </a:lnTo>
                  <a:lnTo>
                    <a:pt x="4382368" y="1953618"/>
                  </a:lnTo>
                  <a:lnTo>
                    <a:pt x="0" y="1953618"/>
                  </a:lnTo>
                  <a:close/>
                </a:path>
              </a:pathLst>
            </a:custGeom>
            <a:solidFill>
              <a:srgbClr val="FFFFFF"/>
            </a:solidFill>
            <a:ln w="180975" cap="sq">
              <a:solidFill>
                <a:srgbClr val="1B8ECE"/>
              </a:solidFill>
              <a:prstDash val="solid"/>
              <a:miter/>
            </a:ln>
          </p:spPr>
        </p:sp>
        <p:sp>
          <p:nvSpPr>
            <p:cNvPr name="TextBox 5" id="5"/>
            <p:cNvSpPr txBox="true"/>
            <p:nvPr/>
          </p:nvSpPr>
          <p:spPr>
            <a:xfrm>
              <a:off x="0" y="-19050"/>
              <a:ext cx="4382368" cy="1972668"/>
            </a:xfrm>
            <a:prstGeom prst="rect">
              <a:avLst/>
            </a:prstGeom>
          </p:spPr>
          <p:txBody>
            <a:bodyPr anchor="ctr" rtlCol="false" tIns="49552" lIns="49552" bIns="49552" rIns="49552"/>
            <a:lstStyle/>
            <a:p>
              <a:pPr algn="ctr">
                <a:lnSpc>
                  <a:spcPts val="1894"/>
                </a:lnSpc>
              </a:pPr>
            </a:p>
          </p:txBody>
        </p:sp>
      </p:grpSp>
      <p:grpSp>
        <p:nvGrpSpPr>
          <p:cNvPr name="Group 6" id="6"/>
          <p:cNvGrpSpPr/>
          <p:nvPr/>
        </p:nvGrpSpPr>
        <p:grpSpPr>
          <a:xfrm rot="0">
            <a:off x="15742464" y="461747"/>
            <a:ext cx="962457" cy="96245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CC63C"/>
            </a:solidFill>
          </p:spPr>
        </p:sp>
        <p:sp>
          <p:nvSpPr>
            <p:cNvPr name="TextBox 8" id="8"/>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grpSp>
        <p:nvGrpSpPr>
          <p:cNvPr name="Group 9" id="9"/>
          <p:cNvGrpSpPr/>
          <p:nvPr/>
        </p:nvGrpSpPr>
        <p:grpSpPr>
          <a:xfrm rot="0">
            <a:off x="14696604" y="461747"/>
            <a:ext cx="962457" cy="962457"/>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02A8E"/>
            </a:solidFill>
          </p:spPr>
        </p:sp>
        <p:sp>
          <p:nvSpPr>
            <p:cNvPr name="TextBox 11" id="11"/>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grpSp>
        <p:nvGrpSpPr>
          <p:cNvPr name="Group 12" id="12"/>
          <p:cNvGrpSpPr/>
          <p:nvPr/>
        </p:nvGrpSpPr>
        <p:grpSpPr>
          <a:xfrm rot="0">
            <a:off x="16786892" y="461747"/>
            <a:ext cx="962457" cy="96245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A122A"/>
            </a:solidFill>
          </p:spPr>
        </p:sp>
        <p:sp>
          <p:nvSpPr>
            <p:cNvPr name="TextBox 14" id="14"/>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sp>
        <p:nvSpPr>
          <p:cNvPr name="TextBox 15" id="15"/>
          <p:cNvSpPr txBox="true"/>
          <p:nvPr/>
        </p:nvSpPr>
        <p:spPr>
          <a:xfrm rot="0">
            <a:off x="1215340" y="9243574"/>
            <a:ext cx="14081075" cy="382270"/>
          </a:xfrm>
          <a:prstGeom prst="rect">
            <a:avLst/>
          </a:prstGeom>
        </p:spPr>
        <p:txBody>
          <a:bodyPr anchor="t" rtlCol="false" tIns="0" lIns="0" bIns="0" rIns="0">
            <a:spAutoFit/>
          </a:bodyPr>
          <a:lstStyle/>
          <a:p>
            <a:pPr algn="r">
              <a:lnSpc>
                <a:spcPts val="3079"/>
              </a:lnSpc>
              <a:spcBef>
                <a:spcPct val="0"/>
              </a:spcBef>
            </a:pPr>
            <a:r>
              <a:rPr lang="en-US" sz="2199" spc="-96">
                <a:solidFill>
                  <a:srgbClr val="000000"/>
                </a:solidFill>
                <a:latin typeface="Quicksand Light"/>
                <a:ea typeface="Quicksand Light"/>
                <a:cs typeface="Quicksand Light"/>
                <a:sym typeface="Quicksand Light"/>
              </a:rPr>
              <a:t>I</a:t>
            </a:r>
            <a:r>
              <a:rPr lang="en-US" sz="2199" spc="-96">
                <a:solidFill>
                  <a:srgbClr val="000000"/>
                </a:solidFill>
                <a:latin typeface="Quicksand Light"/>
                <a:ea typeface="Quicksand Light"/>
                <a:cs typeface="Quicksand Light"/>
                <a:sym typeface="Quicksand Light"/>
              </a:rPr>
              <a:t> Seminário do CAp Criarte Ufes - Educação Infantil: formação docente, práticas educativas e produção de conhecimento</a:t>
            </a:r>
          </a:p>
        </p:txBody>
      </p:sp>
      <p:sp>
        <p:nvSpPr>
          <p:cNvPr name="TextBox 16" id="16"/>
          <p:cNvSpPr txBox="true"/>
          <p:nvPr/>
        </p:nvSpPr>
        <p:spPr>
          <a:xfrm rot="0">
            <a:off x="5739264" y="1684005"/>
            <a:ext cx="6809472" cy="584605"/>
          </a:xfrm>
          <a:prstGeom prst="rect">
            <a:avLst/>
          </a:prstGeom>
        </p:spPr>
        <p:txBody>
          <a:bodyPr anchor="t" rtlCol="false" tIns="0" lIns="0" bIns="0" rIns="0">
            <a:spAutoFit/>
          </a:bodyPr>
          <a:lstStyle/>
          <a:p>
            <a:pPr algn="ctr" marL="0" indent="0" lvl="0">
              <a:lnSpc>
                <a:spcPts val="4608"/>
              </a:lnSpc>
            </a:pPr>
            <a:r>
              <a:rPr lang="en-US" b="true" sz="3777">
                <a:solidFill>
                  <a:srgbClr val="000000"/>
                </a:solidFill>
                <a:latin typeface="Quicksand Bold"/>
                <a:ea typeface="Quicksand Bold"/>
                <a:cs typeface="Quicksand Bold"/>
                <a:sym typeface="Quicksand Bold"/>
              </a:rPr>
              <a:t>TÍTULO</a:t>
            </a:r>
          </a:p>
        </p:txBody>
      </p:sp>
      <p:sp>
        <p:nvSpPr>
          <p:cNvPr name="TextBox 17" id="17"/>
          <p:cNvSpPr txBox="true"/>
          <p:nvPr/>
        </p:nvSpPr>
        <p:spPr>
          <a:xfrm rot="0">
            <a:off x="2064308" y="2643074"/>
            <a:ext cx="14159385" cy="4952930"/>
          </a:xfrm>
          <a:prstGeom prst="rect">
            <a:avLst/>
          </a:prstGeom>
        </p:spPr>
        <p:txBody>
          <a:bodyPr anchor="t" rtlCol="false" tIns="0" lIns="0" bIns="0" rIns="0">
            <a:spAutoFit/>
          </a:bodyPr>
          <a:lstStyle/>
          <a:p>
            <a:pPr algn="ctr">
              <a:lnSpc>
                <a:spcPts val="4608"/>
              </a:lnSpc>
            </a:pPr>
            <a:r>
              <a:rPr lang="en-US" sz="3777">
                <a:solidFill>
                  <a:srgbClr val="000000"/>
                </a:solidFill>
                <a:latin typeface="Quicksand"/>
                <a:ea typeface="Quicksand"/>
                <a:cs typeface="Quicksand"/>
                <a:sym typeface="Quicksand"/>
              </a:rPr>
              <a:t>Cada slide é uma opção de modelo a ser usada. Conforme a necessidade, duplicar, deletar e editar os slides.</a:t>
            </a:r>
          </a:p>
          <a:p>
            <a:pPr algn="ctr">
              <a:lnSpc>
                <a:spcPts val="2440"/>
              </a:lnSpc>
            </a:pPr>
          </a:p>
          <a:p>
            <a:pPr algn="ctr">
              <a:lnSpc>
                <a:spcPts val="4608"/>
              </a:lnSpc>
            </a:pPr>
            <a:r>
              <a:rPr lang="en-US" sz="3777">
                <a:solidFill>
                  <a:srgbClr val="000000"/>
                </a:solidFill>
                <a:latin typeface="Quicksand Light"/>
                <a:ea typeface="Quicksand Light"/>
                <a:cs typeface="Quicksand Light"/>
                <a:sym typeface="Quicksand Light"/>
              </a:rPr>
              <a:t>Referência das cores:</a:t>
            </a:r>
          </a:p>
          <a:p>
            <a:pPr algn="ctr">
              <a:lnSpc>
                <a:spcPts val="4608"/>
              </a:lnSpc>
            </a:pPr>
            <a:r>
              <a:rPr lang="en-US" sz="3777">
                <a:solidFill>
                  <a:srgbClr val="000000"/>
                </a:solidFill>
                <a:latin typeface="Quicksand Light"/>
                <a:ea typeface="Quicksand Light"/>
                <a:cs typeface="Quicksand Light"/>
                <a:sym typeface="Quicksand Light"/>
              </a:rPr>
              <a:t>Azul #1b8ece</a:t>
            </a:r>
          </a:p>
          <a:p>
            <a:pPr algn="ctr">
              <a:lnSpc>
                <a:spcPts val="4608"/>
              </a:lnSpc>
            </a:pPr>
            <a:r>
              <a:rPr lang="en-US" sz="3777">
                <a:solidFill>
                  <a:srgbClr val="000000"/>
                </a:solidFill>
                <a:latin typeface="Quicksand Light"/>
                <a:ea typeface="Quicksand Light"/>
                <a:cs typeface="Quicksand Light"/>
                <a:sym typeface="Quicksand Light"/>
              </a:rPr>
              <a:t>Roxo #902a8e</a:t>
            </a:r>
          </a:p>
          <a:p>
            <a:pPr algn="ctr">
              <a:lnSpc>
                <a:spcPts val="4608"/>
              </a:lnSpc>
            </a:pPr>
            <a:r>
              <a:rPr lang="en-US" sz="3777">
                <a:solidFill>
                  <a:srgbClr val="000000"/>
                </a:solidFill>
                <a:latin typeface="Quicksand Light"/>
                <a:ea typeface="Quicksand Light"/>
                <a:cs typeface="Quicksand Light"/>
                <a:sym typeface="Quicksand Light"/>
              </a:rPr>
              <a:t>Verde #acc63c</a:t>
            </a:r>
          </a:p>
          <a:p>
            <a:pPr algn="ctr">
              <a:lnSpc>
                <a:spcPts val="4608"/>
              </a:lnSpc>
            </a:pPr>
            <a:r>
              <a:rPr lang="en-US" sz="3777">
                <a:solidFill>
                  <a:srgbClr val="000000"/>
                </a:solidFill>
                <a:latin typeface="Quicksand Light"/>
                <a:ea typeface="Quicksand Light"/>
                <a:cs typeface="Quicksand Light"/>
                <a:sym typeface="Quicksand Light"/>
              </a:rPr>
              <a:t>Vermelho #ca122a</a:t>
            </a:r>
          </a:p>
          <a:p>
            <a:pPr algn="ctr" marL="0" indent="0" lvl="0">
              <a:lnSpc>
                <a:spcPts val="4608"/>
              </a:lnSpc>
            </a:pPr>
            <a:r>
              <a:rPr lang="en-US" sz="3777">
                <a:solidFill>
                  <a:srgbClr val="000000"/>
                </a:solidFill>
                <a:latin typeface="Quicksand Light"/>
                <a:ea typeface="Quicksand Light"/>
                <a:cs typeface="Quicksand Light"/>
                <a:sym typeface="Quicksand Light"/>
              </a:rPr>
              <a:t>Amarelo #fdca29</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942975"/>
            <a:ext cx="16230600" cy="7235448"/>
            <a:chOff x="0" y="0"/>
            <a:chExt cx="4382368" cy="1953618"/>
          </a:xfrm>
        </p:grpSpPr>
        <p:sp>
          <p:nvSpPr>
            <p:cNvPr name="Freeform 4" id="4"/>
            <p:cNvSpPr/>
            <p:nvPr/>
          </p:nvSpPr>
          <p:spPr>
            <a:xfrm flipH="false" flipV="false" rot="0">
              <a:off x="0" y="0"/>
              <a:ext cx="4382368" cy="1953618"/>
            </a:xfrm>
            <a:custGeom>
              <a:avLst/>
              <a:gdLst/>
              <a:ahLst/>
              <a:cxnLst/>
              <a:rect r="r" b="b" t="t" l="l"/>
              <a:pathLst>
                <a:path h="1953618" w="4382368">
                  <a:moveTo>
                    <a:pt x="0" y="0"/>
                  </a:moveTo>
                  <a:lnTo>
                    <a:pt x="4382368" y="0"/>
                  </a:lnTo>
                  <a:lnTo>
                    <a:pt x="4382368" y="1953618"/>
                  </a:lnTo>
                  <a:lnTo>
                    <a:pt x="0" y="1953618"/>
                  </a:lnTo>
                  <a:close/>
                </a:path>
              </a:pathLst>
            </a:custGeom>
            <a:solidFill>
              <a:srgbClr val="FFFFFF"/>
            </a:solidFill>
            <a:ln w="180975" cap="sq">
              <a:solidFill>
                <a:srgbClr val="1B8ECE"/>
              </a:solidFill>
              <a:prstDash val="solid"/>
              <a:miter/>
            </a:ln>
          </p:spPr>
        </p:sp>
        <p:sp>
          <p:nvSpPr>
            <p:cNvPr name="TextBox 5" id="5"/>
            <p:cNvSpPr txBox="true"/>
            <p:nvPr/>
          </p:nvSpPr>
          <p:spPr>
            <a:xfrm>
              <a:off x="0" y="-19050"/>
              <a:ext cx="4382368" cy="1972668"/>
            </a:xfrm>
            <a:prstGeom prst="rect">
              <a:avLst/>
            </a:prstGeom>
          </p:spPr>
          <p:txBody>
            <a:bodyPr anchor="ctr" rtlCol="false" tIns="49552" lIns="49552" bIns="49552" rIns="49552"/>
            <a:lstStyle/>
            <a:p>
              <a:pPr algn="ctr">
                <a:lnSpc>
                  <a:spcPts val="1894"/>
                </a:lnSpc>
              </a:pPr>
            </a:p>
          </p:txBody>
        </p:sp>
      </p:grpSp>
      <p:grpSp>
        <p:nvGrpSpPr>
          <p:cNvPr name="Group 6" id="6"/>
          <p:cNvGrpSpPr/>
          <p:nvPr/>
        </p:nvGrpSpPr>
        <p:grpSpPr>
          <a:xfrm rot="0">
            <a:off x="5314859" y="2650120"/>
            <a:ext cx="3569050" cy="3569050"/>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CC63C"/>
            </a:solidFill>
          </p:spPr>
        </p:sp>
        <p:sp>
          <p:nvSpPr>
            <p:cNvPr name="TextBox 8" id="8"/>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grpSp>
        <p:nvGrpSpPr>
          <p:cNvPr name="Group 9" id="9"/>
          <p:cNvGrpSpPr/>
          <p:nvPr/>
        </p:nvGrpSpPr>
        <p:grpSpPr>
          <a:xfrm rot="0">
            <a:off x="1531779" y="2650120"/>
            <a:ext cx="3569050" cy="356905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02A8E"/>
            </a:solidFill>
          </p:spPr>
        </p:sp>
        <p:sp>
          <p:nvSpPr>
            <p:cNvPr name="TextBox 11" id="11"/>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grpSp>
        <p:nvGrpSpPr>
          <p:cNvPr name="Group 12" id="12"/>
          <p:cNvGrpSpPr/>
          <p:nvPr/>
        </p:nvGrpSpPr>
        <p:grpSpPr>
          <a:xfrm rot="0">
            <a:off x="9093459" y="2650120"/>
            <a:ext cx="3569050" cy="356905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A122A"/>
            </a:solidFill>
          </p:spPr>
        </p:sp>
        <p:sp>
          <p:nvSpPr>
            <p:cNvPr name="TextBox 14" id="14"/>
            <p:cNvSpPr txBox="true"/>
            <p:nvPr/>
          </p:nvSpPr>
          <p:spPr>
            <a:xfrm>
              <a:off x="76200" y="57150"/>
              <a:ext cx="660400" cy="679450"/>
            </a:xfrm>
            <a:prstGeom prst="rect">
              <a:avLst/>
            </a:prstGeom>
          </p:spPr>
          <p:txBody>
            <a:bodyPr anchor="ctr" rtlCol="false" tIns="36187" lIns="36187" bIns="36187" rIns="36187"/>
            <a:lstStyle/>
            <a:p>
              <a:pPr algn="ctr">
                <a:lnSpc>
                  <a:spcPts val="1894"/>
                </a:lnSpc>
              </a:pPr>
            </a:p>
          </p:txBody>
        </p:sp>
      </p:grpSp>
      <p:sp>
        <p:nvSpPr>
          <p:cNvPr name="TextBox 15" id="15"/>
          <p:cNvSpPr txBox="true"/>
          <p:nvPr/>
        </p:nvSpPr>
        <p:spPr>
          <a:xfrm rot="0">
            <a:off x="1215340" y="9243574"/>
            <a:ext cx="14081075" cy="382270"/>
          </a:xfrm>
          <a:prstGeom prst="rect">
            <a:avLst/>
          </a:prstGeom>
        </p:spPr>
        <p:txBody>
          <a:bodyPr anchor="t" rtlCol="false" tIns="0" lIns="0" bIns="0" rIns="0">
            <a:spAutoFit/>
          </a:bodyPr>
          <a:lstStyle/>
          <a:p>
            <a:pPr algn="r">
              <a:lnSpc>
                <a:spcPts val="3079"/>
              </a:lnSpc>
              <a:spcBef>
                <a:spcPct val="0"/>
              </a:spcBef>
            </a:pPr>
            <a:r>
              <a:rPr lang="en-US" sz="2199" spc="-96">
                <a:solidFill>
                  <a:srgbClr val="000000"/>
                </a:solidFill>
                <a:latin typeface="Quicksand Light"/>
                <a:ea typeface="Quicksand Light"/>
                <a:cs typeface="Quicksand Light"/>
                <a:sym typeface="Quicksand Light"/>
              </a:rPr>
              <a:t>I</a:t>
            </a:r>
            <a:r>
              <a:rPr lang="en-US" sz="2199" spc="-96">
                <a:solidFill>
                  <a:srgbClr val="000000"/>
                </a:solidFill>
                <a:latin typeface="Quicksand Light"/>
                <a:ea typeface="Quicksand Light"/>
                <a:cs typeface="Quicksand Light"/>
                <a:sym typeface="Quicksand Light"/>
              </a:rPr>
              <a:t> Seminário do CAp Criarte Ufes - Educação Infantil: formação docente, práticas educativas e produção de conhecimento</a:t>
            </a:r>
          </a:p>
        </p:txBody>
      </p:sp>
      <p:sp>
        <p:nvSpPr>
          <p:cNvPr name="TextBox 16" id="16"/>
          <p:cNvSpPr txBox="true"/>
          <p:nvPr/>
        </p:nvSpPr>
        <p:spPr>
          <a:xfrm rot="0">
            <a:off x="13023630" y="2408772"/>
            <a:ext cx="3686606" cy="584605"/>
          </a:xfrm>
          <a:prstGeom prst="rect">
            <a:avLst/>
          </a:prstGeom>
        </p:spPr>
        <p:txBody>
          <a:bodyPr anchor="t" rtlCol="false" tIns="0" lIns="0" bIns="0" rIns="0">
            <a:spAutoFit/>
          </a:bodyPr>
          <a:lstStyle/>
          <a:p>
            <a:pPr algn="ctr" marL="0" indent="0" lvl="0">
              <a:lnSpc>
                <a:spcPts val="4608"/>
              </a:lnSpc>
            </a:pPr>
            <a:r>
              <a:rPr lang="en-US" b="true" sz="3777">
                <a:solidFill>
                  <a:srgbClr val="000000"/>
                </a:solidFill>
                <a:latin typeface="Quicksand Bold"/>
                <a:ea typeface="Quicksand Bold"/>
                <a:cs typeface="Quicksand Bold"/>
                <a:sym typeface="Quicksand Bold"/>
              </a:rPr>
              <a:t>TÍTULO</a:t>
            </a:r>
          </a:p>
        </p:txBody>
      </p:sp>
      <p:sp>
        <p:nvSpPr>
          <p:cNvPr name="TextBox 17" id="17"/>
          <p:cNvSpPr txBox="true"/>
          <p:nvPr/>
        </p:nvSpPr>
        <p:spPr>
          <a:xfrm rot="0">
            <a:off x="2146561" y="3848892"/>
            <a:ext cx="2339487" cy="1161980"/>
          </a:xfrm>
          <a:prstGeom prst="rect">
            <a:avLst/>
          </a:prstGeom>
        </p:spPr>
        <p:txBody>
          <a:bodyPr anchor="t" rtlCol="false" tIns="0" lIns="0" bIns="0" rIns="0">
            <a:spAutoFit/>
          </a:bodyPr>
          <a:lstStyle/>
          <a:p>
            <a:pPr algn="ctr">
              <a:lnSpc>
                <a:spcPts val="4608"/>
              </a:lnSpc>
            </a:pPr>
            <a:r>
              <a:rPr lang="en-US" sz="3777">
                <a:solidFill>
                  <a:srgbClr val="FFFFFF"/>
                </a:solidFill>
                <a:latin typeface="Quicksand"/>
                <a:ea typeface="Quicksand"/>
                <a:cs typeface="Quicksand"/>
                <a:sym typeface="Quicksand"/>
              </a:rPr>
              <a:t>texto</a:t>
            </a:r>
          </a:p>
          <a:p>
            <a:pPr algn="ctr" marL="0" indent="0" lvl="0">
              <a:lnSpc>
                <a:spcPts val="4608"/>
              </a:lnSpc>
            </a:pPr>
            <a:r>
              <a:rPr lang="en-US" sz="3777">
                <a:solidFill>
                  <a:srgbClr val="FFFFFF"/>
                </a:solidFill>
                <a:latin typeface="Quicksand"/>
                <a:ea typeface="Quicksand"/>
                <a:cs typeface="Quicksand"/>
                <a:sym typeface="Quicksand"/>
              </a:rPr>
              <a:t>destaque</a:t>
            </a:r>
          </a:p>
        </p:txBody>
      </p:sp>
      <p:sp>
        <p:nvSpPr>
          <p:cNvPr name="TextBox 18" id="18"/>
          <p:cNvSpPr txBox="true"/>
          <p:nvPr/>
        </p:nvSpPr>
        <p:spPr>
          <a:xfrm rot="0">
            <a:off x="5929640" y="3848892"/>
            <a:ext cx="2339487" cy="1161980"/>
          </a:xfrm>
          <a:prstGeom prst="rect">
            <a:avLst/>
          </a:prstGeom>
        </p:spPr>
        <p:txBody>
          <a:bodyPr anchor="t" rtlCol="false" tIns="0" lIns="0" bIns="0" rIns="0">
            <a:spAutoFit/>
          </a:bodyPr>
          <a:lstStyle/>
          <a:p>
            <a:pPr algn="ctr" marL="0" indent="0" lvl="0">
              <a:lnSpc>
                <a:spcPts val="4608"/>
              </a:lnSpc>
            </a:pPr>
            <a:r>
              <a:rPr lang="en-US" sz="3777">
                <a:solidFill>
                  <a:srgbClr val="FFFFFF"/>
                </a:solidFill>
                <a:latin typeface="Quicksand"/>
                <a:ea typeface="Quicksand"/>
                <a:cs typeface="Quicksand"/>
                <a:sym typeface="Quicksand"/>
              </a:rPr>
              <a:t>texto destaque</a:t>
            </a:r>
          </a:p>
        </p:txBody>
      </p:sp>
      <p:sp>
        <p:nvSpPr>
          <p:cNvPr name="TextBox 19" id="19"/>
          <p:cNvSpPr txBox="true"/>
          <p:nvPr/>
        </p:nvSpPr>
        <p:spPr>
          <a:xfrm rot="0">
            <a:off x="9708240" y="3848892"/>
            <a:ext cx="2339487" cy="1161980"/>
          </a:xfrm>
          <a:prstGeom prst="rect">
            <a:avLst/>
          </a:prstGeom>
        </p:spPr>
        <p:txBody>
          <a:bodyPr anchor="t" rtlCol="false" tIns="0" lIns="0" bIns="0" rIns="0">
            <a:spAutoFit/>
          </a:bodyPr>
          <a:lstStyle/>
          <a:p>
            <a:pPr algn="ctr" marL="0" indent="0" lvl="0">
              <a:lnSpc>
                <a:spcPts val="4608"/>
              </a:lnSpc>
            </a:pPr>
            <a:r>
              <a:rPr lang="en-US" sz="3777">
                <a:solidFill>
                  <a:srgbClr val="FFFFFF"/>
                </a:solidFill>
                <a:latin typeface="Quicksand"/>
                <a:ea typeface="Quicksand"/>
                <a:cs typeface="Quicksand"/>
                <a:sym typeface="Quicksand"/>
              </a:rPr>
              <a:t>texto destaque</a:t>
            </a:r>
          </a:p>
        </p:txBody>
      </p:sp>
      <p:sp>
        <p:nvSpPr>
          <p:cNvPr name="TextBox 20" id="20"/>
          <p:cNvSpPr txBox="true"/>
          <p:nvPr/>
        </p:nvSpPr>
        <p:spPr>
          <a:xfrm rot="0">
            <a:off x="13023630" y="3196631"/>
            <a:ext cx="3686606" cy="3506470"/>
          </a:xfrm>
          <a:prstGeom prst="rect">
            <a:avLst/>
          </a:prstGeom>
        </p:spPr>
        <p:txBody>
          <a:bodyPr anchor="t" rtlCol="false" tIns="0" lIns="0" bIns="0" rIns="0">
            <a:spAutoFit/>
          </a:bodyPr>
          <a:lstStyle/>
          <a:p>
            <a:pPr algn="ctr" marL="0" indent="0" lvl="0">
              <a:lnSpc>
                <a:spcPts val="3079"/>
              </a:lnSpc>
              <a:spcBef>
                <a:spcPct val="0"/>
              </a:spcBef>
            </a:pPr>
            <a:r>
              <a:rPr lang="en-US" sz="2199" spc="-96">
                <a:solidFill>
                  <a:srgbClr val="000000"/>
                </a:solidFill>
                <a:latin typeface="Quicksand Light"/>
                <a:ea typeface="Quicksand Light"/>
                <a:cs typeface="Quicksand Light"/>
                <a:sym typeface="Quicksand Light"/>
              </a:rPr>
              <a:t>"Lorem ipsum dolor sit amet, consectetur adipiscing elit, sed do eiusmod tempor incididunt ut labore et dolore magna aliqua. Ut enim ad minim veniam, quis nostrud exercitation ullamco laboris nisi ut aliquip ex ea commodo consequat.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942975"/>
            <a:ext cx="16230600" cy="7235448"/>
            <a:chOff x="0" y="0"/>
            <a:chExt cx="4382368" cy="1953618"/>
          </a:xfrm>
        </p:grpSpPr>
        <p:sp>
          <p:nvSpPr>
            <p:cNvPr name="Freeform 4" id="4"/>
            <p:cNvSpPr/>
            <p:nvPr/>
          </p:nvSpPr>
          <p:spPr>
            <a:xfrm flipH="false" flipV="false" rot="0">
              <a:off x="0" y="0"/>
              <a:ext cx="4382368" cy="1953618"/>
            </a:xfrm>
            <a:custGeom>
              <a:avLst/>
              <a:gdLst/>
              <a:ahLst/>
              <a:cxnLst/>
              <a:rect r="r" b="b" t="t" l="l"/>
              <a:pathLst>
                <a:path h="1953618" w="4382368">
                  <a:moveTo>
                    <a:pt x="0" y="0"/>
                  </a:moveTo>
                  <a:lnTo>
                    <a:pt x="4382368" y="0"/>
                  </a:lnTo>
                  <a:lnTo>
                    <a:pt x="4382368" y="1953618"/>
                  </a:lnTo>
                  <a:lnTo>
                    <a:pt x="0" y="1953618"/>
                  </a:lnTo>
                  <a:close/>
                </a:path>
              </a:pathLst>
            </a:custGeom>
            <a:solidFill>
              <a:srgbClr val="FFFFFF"/>
            </a:solidFill>
            <a:ln w="180975" cap="sq">
              <a:solidFill>
                <a:srgbClr val="1B8ECE"/>
              </a:solidFill>
              <a:prstDash val="solid"/>
              <a:miter/>
            </a:ln>
          </p:spPr>
        </p:sp>
        <p:sp>
          <p:nvSpPr>
            <p:cNvPr name="TextBox 5" id="5"/>
            <p:cNvSpPr txBox="true"/>
            <p:nvPr/>
          </p:nvSpPr>
          <p:spPr>
            <a:xfrm>
              <a:off x="0" y="-19050"/>
              <a:ext cx="4382368" cy="1972668"/>
            </a:xfrm>
            <a:prstGeom prst="rect">
              <a:avLst/>
            </a:prstGeom>
          </p:spPr>
          <p:txBody>
            <a:bodyPr anchor="ctr" rtlCol="false" tIns="49552" lIns="49552" bIns="49552" rIns="49552"/>
            <a:lstStyle/>
            <a:p>
              <a:pPr algn="ctr">
                <a:lnSpc>
                  <a:spcPts val="1894"/>
                </a:lnSpc>
              </a:pPr>
            </a:p>
          </p:txBody>
        </p:sp>
      </p:grpSp>
      <p:grpSp>
        <p:nvGrpSpPr>
          <p:cNvPr name="Group 6" id="6"/>
          <p:cNvGrpSpPr/>
          <p:nvPr/>
        </p:nvGrpSpPr>
        <p:grpSpPr>
          <a:xfrm rot="0">
            <a:off x="9486297" y="1693715"/>
            <a:ext cx="6903365" cy="5733968"/>
            <a:chOff x="0" y="0"/>
            <a:chExt cx="1540240" cy="1279331"/>
          </a:xfrm>
        </p:grpSpPr>
        <p:sp>
          <p:nvSpPr>
            <p:cNvPr name="Freeform 7" id="7"/>
            <p:cNvSpPr/>
            <p:nvPr/>
          </p:nvSpPr>
          <p:spPr>
            <a:xfrm flipH="false" flipV="false" rot="0">
              <a:off x="0" y="0"/>
              <a:ext cx="1540240" cy="1279331"/>
            </a:xfrm>
            <a:custGeom>
              <a:avLst/>
              <a:gdLst/>
              <a:ahLst/>
              <a:cxnLst/>
              <a:rect r="r" b="b" t="t" l="l"/>
              <a:pathLst>
                <a:path h="1279331" w="1540240">
                  <a:moveTo>
                    <a:pt x="0" y="0"/>
                  </a:moveTo>
                  <a:lnTo>
                    <a:pt x="1540240" y="0"/>
                  </a:lnTo>
                  <a:lnTo>
                    <a:pt x="1540240" y="1279331"/>
                  </a:lnTo>
                  <a:lnTo>
                    <a:pt x="0" y="1279331"/>
                  </a:lnTo>
                  <a:close/>
                </a:path>
              </a:pathLst>
            </a:custGeom>
            <a:solidFill>
              <a:srgbClr val="FDCA29"/>
            </a:solidFill>
          </p:spPr>
        </p:sp>
        <p:sp>
          <p:nvSpPr>
            <p:cNvPr name="TextBox 8" id="8"/>
            <p:cNvSpPr txBox="true"/>
            <p:nvPr/>
          </p:nvSpPr>
          <p:spPr>
            <a:xfrm>
              <a:off x="0" y="-19050"/>
              <a:ext cx="1540240" cy="1298381"/>
            </a:xfrm>
            <a:prstGeom prst="rect">
              <a:avLst/>
            </a:prstGeom>
          </p:spPr>
          <p:txBody>
            <a:bodyPr anchor="ctr" rtlCol="false" tIns="59967" lIns="59967" bIns="59967" rIns="59967"/>
            <a:lstStyle/>
            <a:p>
              <a:pPr algn="ctr">
                <a:lnSpc>
                  <a:spcPts val="1894"/>
                </a:lnSpc>
              </a:pPr>
            </a:p>
          </p:txBody>
        </p:sp>
      </p:grpSp>
      <p:sp>
        <p:nvSpPr>
          <p:cNvPr name="TextBox 9" id="9"/>
          <p:cNvSpPr txBox="true"/>
          <p:nvPr/>
        </p:nvSpPr>
        <p:spPr>
          <a:xfrm rot="0">
            <a:off x="1215340" y="9243574"/>
            <a:ext cx="14081075" cy="382270"/>
          </a:xfrm>
          <a:prstGeom prst="rect">
            <a:avLst/>
          </a:prstGeom>
        </p:spPr>
        <p:txBody>
          <a:bodyPr anchor="t" rtlCol="false" tIns="0" lIns="0" bIns="0" rIns="0">
            <a:spAutoFit/>
          </a:bodyPr>
          <a:lstStyle/>
          <a:p>
            <a:pPr algn="r">
              <a:lnSpc>
                <a:spcPts val="3079"/>
              </a:lnSpc>
              <a:spcBef>
                <a:spcPct val="0"/>
              </a:spcBef>
            </a:pPr>
            <a:r>
              <a:rPr lang="en-US" sz="2199" spc="-96">
                <a:solidFill>
                  <a:srgbClr val="000000"/>
                </a:solidFill>
                <a:latin typeface="Quicksand Light"/>
                <a:ea typeface="Quicksand Light"/>
                <a:cs typeface="Quicksand Light"/>
                <a:sym typeface="Quicksand Light"/>
              </a:rPr>
              <a:t>I</a:t>
            </a:r>
            <a:r>
              <a:rPr lang="en-US" sz="2199" spc="-96">
                <a:solidFill>
                  <a:srgbClr val="000000"/>
                </a:solidFill>
                <a:latin typeface="Quicksand Light"/>
                <a:ea typeface="Quicksand Light"/>
                <a:cs typeface="Quicksand Light"/>
                <a:sym typeface="Quicksand Light"/>
              </a:rPr>
              <a:t> Seminário do CAp Criarte Ufes - Educação Infantil: formação docente, práticas educativas e produção de conhecimento</a:t>
            </a:r>
          </a:p>
        </p:txBody>
      </p:sp>
      <p:sp>
        <p:nvSpPr>
          <p:cNvPr name="TextBox 10" id="10"/>
          <p:cNvSpPr txBox="true"/>
          <p:nvPr/>
        </p:nvSpPr>
        <p:spPr>
          <a:xfrm rot="0">
            <a:off x="2246064" y="1672436"/>
            <a:ext cx="6525092" cy="580955"/>
          </a:xfrm>
          <a:prstGeom prst="rect">
            <a:avLst/>
          </a:prstGeom>
        </p:spPr>
        <p:txBody>
          <a:bodyPr anchor="t" rtlCol="false" tIns="0" lIns="0" bIns="0" rIns="0">
            <a:spAutoFit/>
          </a:bodyPr>
          <a:lstStyle/>
          <a:p>
            <a:pPr algn="ctr" marL="0" indent="0" lvl="0">
              <a:lnSpc>
                <a:spcPts val="4608"/>
              </a:lnSpc>
            </a:pPr>
            <a:r>
              <a:rPr lang="en-US" b="true" sz="3777">
                <a:solidFill>
                  <a:srgbClr val="000000"/>
                </a:solidFill>
                <a:latin typeface="Quicksand Bold"/>
                <a:ea typeface="Quicksand Bold"/>
                <a:cs typeface="Quicksand Bold"/>
                <a:sym typeface="Quicksand Bold"/>
              </a:rPr>
              <a:t>TÍTULO</a:t>
            </a:r>
          </a:p>
        </p:txBody>
      </p:sp>
      <p:sp>
        <p:nvSpPr>
          <p:cNvPr name="TextBox 11" id="11"/>
          <p:cNvSpPr txBox="true"/>
          <p:nvPr/>
        </p:nvSpPr>
        <p:spPr>
          <a:xfrm rot="0">
            <a:off x="2146561" y="3848892"/>
            <a:ext cx="2339487" cy="1161980"/>
          </a:xfrm>
          <a:prstGeom prst="rect">
            <a:avLst/>
          </a:prstGeom>
        </p:spPr>
        <p:txBody>
          <a:bodyPr anchor="t" rtlCol="false" tIns="0" lIns="0" bIns="0" rIns="0">
            <a:spAutoFit/>
          </a:bodyPr>
          <a:lstStyle/>
          <a:p>
            <a:pPr algn="ctr">
              <a:lnSpc>
                <a:spcPts val="4608"/>
              </a:lnSpc>
            </a:pPr>
            <a:r>
              <a:rPr lang="en-US" sz="3777">
                <a:solidFill>
                  <a:srgbClr val="FFFFFF"/>
                </a:solidFill>
                <a:latin typeface="Quicksand"/>
                <a:ea typeface="Quicksand"/>
                <a:cs typeface="Quicksand"/>
                <a:sym typeface="Quicksand"/>
              </a:rPr>
              <a:t>texto</a:t>
            </a:r>
          </a:p>
          <a:p>
            <a:pPr algn="ctr" marL="0" indent="0" lvl="0">
              <a:lnSpc>
                <a:spcPts val="4608"/>
              </a:lnSpc>
            </a:pPr>
            <a:r>
              <a:rPr lang="en-US" sz="3777">
                <a:solidFill>
                  <a:srgbClr val="FFFFFF"/>
                </a:solidFill>
                <a:latin typeface="Quicksand"/>
                <a:ea typeface="Quicksand"/>
                <a:cs typeface="Quicksand"/>
                <a:sym typeface="Quicksand"/>
              </a:rPr>
              <a:t>destaque</a:t>
            </a:r>
          </a:p>
        </p:txBody>
      </p:sp>
      <p:sp>
        <p:nvSpPr>
          <p:cNvPr name="TextBox 12" id="12"/>
          <p:cNvSpPr txBox="true"/>
          <p:nvPr/>
        </p:nvSpPr>
        <p:spPr>
          <a:xfrm rot="0">
            <a:off x="2146561" y="2347359"/>
            <a:ext cx="6724098" cy="5068570"/>
          </a:xfrm>
          <a:prstGeom prst="rect">
            <a:avLst/>
          </a:prstGeom>
        </p:spPr>
        <p:txBody>
          <a:bodyPr anchor="t" rtlCol="false" tIns="0" lIns="0" bIns="0" rIns="0">
            <a:spAutoFit/>
          </a:bodyPr>
          <a:lstStyle/>
          <a:p>
            <a:pPr algn="ctr" marL="0" indent="0" lvl="0">
              <a:lnSpc>
                <a:spcPts val="3079"/>
              </a:lnSpc>
              <a:spcBef>
                <a:spcPct val="0"/>
              </a:spcBef>
            </a:pPr>
            <a:r>
              <a:rPr lang="en-US" sz="2199" spc="-96">
                <a:solidFill>
                  <a:srgbClr val="000000"/>
                </a:solidFill>
                <a:latin typeface="Quicksand Light"/>
                <a:ea typeface="Quicksand Light"/>
                <a:cs typeface="Quicksand Light"/>
                <a:sym typeface="Quicksand Light"/>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a:t>
            </a:r>
          </a:p>
        </p:txBody>
      </p:sp>
      <p:sp>
        <p:nvSpPr>
          <p:cNvPr name="TextBox 13" id="13"/>
          <p:cNvSpPr txBox="true"/>
          <p:nvPr/>
        </p:nvSpPr>
        <p:spPr>
          <a:xfrm rot="0">
            <a:off x="11047579" y="4371609"/>
            <a:ext cx="4100862" cy="368655"/>
          </a:xfrm>
          <a:prstGeom prst="rect">
            <a:avLst/>
          </a:prstGeom>
        </p:spPr>
        <p:txBody>
          <a:bodyPr anchor="t" rtlCol="false" tIns="0" lIns="0" bIns="0" rIns="0">
            <a:spAutoFit/>
          </a:bodyPr>
          <a:lstStyle/>
          <a:p>
            <a:pPr algn="ctr" marL="0" indent="0" lvl="0">
              <a:lnSpc>
                <a:spcPts val="2896"/>
              </a:lnSpc>
            </a:pPr>
            <a:r>
              <a:rPr lang="en-US" b="true" sz="2374">
                <a:solidFill>
                  <a:srgbClr val="000000"/>
                </a:solidFill>
                <a:latin typeface="Quicksand Bold"/>
                <a:ea typeface="Quicksand Bold"/>
                <a:cs typeface="Quicksand Bold"/>
                <a:sym typeface="Quicksand Bold"/>
              </a:rPr>
              <a:t>INSERIR IMAGEM AQUI</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028700" y="942975"/>
            <a:ext cx="16230600" cy="7235448"/>
            <a:chOff x="0" y="0"/>
            <a:chExt cx="4382368" cy="1953618"/>
          </a:xfrm>
        </p:grpSpPr>
        <p:sp>
          <p:nvSpPr>
            <p:cNvPr name="Freeform 4" id="4"/>
            <p:cNvSpPr/>
            <p:nvPr/>
          </p:nvSpPr>
          <p:spPr>
            <a:xfrm flipH="false" flipV="false" rot="0">
              <a:off x="0" y="0"/>
              <a:ext cx="4382368" cy="1953618"/>
            </a:xfrm>
            <a:custGeom>
              <a:avLst/>
              <a:gdLst/>
              <a:ahLst/>
              <a:cxnLst/>
              <a:rect r="r" b="b" t="t" l="l"/>
              <a:pathLst>
                <a:path h="1953618" w="4382368">
                  <a:moveTo>
                    <a:pt x="0" y="0"/>
                  </a:moveTo>
                  <a:lnTo>
                    <a:pt x="4382368" y="0"/>
                  </a:lnTo>
                  <a:lnTo>
                    <a:pt x="4382368" y="1953618"/>
                  </a:lnTo>
                  <a:lnTo>
                    <a:pt x="0" y="1953618"/>
                  </a:lnTo>
                  <a:close/>
                </a:path>
              </a:pathLst>
            </a:custGeom>
            <a:solidFill>
              <a:srgbClr val="FFFFFF"/>
            </a:solidFill>
            <a:ln w="180975" cap="sq">
              <a:solidFill>
                <a:srgbClr val="1B8ECE"/>
              </a:solidFill>
              <a:prstDash val="solid"/>
              <a:miter/>
            </a:ln>
          </p:spPr>
        </p:sp>
        <p:sp>
          <p:nvSpPr>
            <p:cNvPr name="TextBox 5" id="5"/>
            <p:cNvSpPr txBox="true"/>
            <p:nvPr/>
          </p:nvSpPr>
          <p:spPr>
            <a:xfrm>
              <a:off x="0" y="-19050"/>
              <a:ext cx="4382368" cy="1972668"/>
            </a:xfrm>
            <a:prstGeom prst="rect">
              <a:avLst/>
            </a:prstGeom>
          </p:spPr>
          <p:txBody>
            <a:bodyPr anchor="ctr" rtlCol="false" tIns="49552" lIns="49552" bIns="49552" rIns="49552"/>
            <a:lstStyle/>
            <a:p>
              <a:pPr algn="ctr">
                <a:lnSpc>
                  <a:spcPts val="1894"/>
                </a:lnSpc>
              </a:pPr>
            </a:p>
          </p:txBody>
        </p:sp>
      </p:grpSp>
      <p:sp>
        <p:nvSpPr>
          <p:cNvPr name="TextBox 6" id="6"/>
          <p:cNvSpPr txBox="true"/>
          <p:nvPr/>
        </p:nvSpPr>
        <p:spPr>
          <a:xfrm rot="0">
            <a:off x="1215340" y="9243574"/>
            <a:ext cx="14081075" cy="382270"/>
          </a:xfrm>
          <a:prstGeom prst="rect">
            <a:avLst/>
          </a:prstGeom>
        </p:spPr>
        <p:txBody>
          <a:bodyPr anchor="t" rtlCol="false" tIns="0" lIns="0" bIns="0" rIns="0">
            <a:spAutoFit/>
          </a:bodyPr>
          <a:lstStyle/>
          <a:p>
            <a:pPr algn="r">
              <a:lnSpc>
                <a:spcPts val="3079"/>
              </a:lnSpc>
              <a:spcBef>
                <a:spcPct val="0"/>
              </a:spcBef>
            </a:pPr>
            <a:r>
              <a:rPr lang="en-US" sz="2199" spc="-96">
                <a:solidFill>
                  <a:srgbClr val="000000"/>
                </a:solidFill>
                <a:latin typeface="Quicksand Light"/>
                <a:ea typeface="Quicksand Light"/>
                <a:cs typeface="Quicksand Light"/>
                <a:sym typeface="Quicksand Light"/>
              </a:rPr>
              <a:t>I</a:t>
            </a:r>
            <a:r>
              <a:rPr lang="en-US" sz="2199" spc="-96">
                <a:solidFill>
                  <a:srgbClr val="000000"/>
                </a:solidFill>
                <a:latin typeface="Quicksand Light"/>
                <a:ea typeface="Quicksand Light"/>
                <a:cs typeface="Quicksand Light"/>
                <a:sym typeface="Quicksand Light"/>
              </a:rPr>
              <a:t> Seminário do CAp Criarte Ufes - Educação Infantil: formação docente, práticas educativas e produção de conhecimento</a:t>
            </a:r>
          </a:p>
        </p:txBody>
      </p:sp>
      <p:sp>
        <p:nvSpPr>
          <p:cNvPr name="TextBox 7" id="7"/>
          <p:cNvSpPr txBox="true"/>
          <p:nvPr/>
        </p:nvSpPr>
        <p:spPr>
          <a:xfrm rot="0">
            <a:off x="5881454" y="1500986"/>
            <a:ext cx="6525092" cy="580955"/>
          </a:xfrm>
          <a:prstGeom prst="rect">
            <a:avLst/>
          </a:prstGeom>
        </p:spPr>
        <p:txBody>
          <a:bodyPr anchor="t" rtlCol="false" tIns="0" lIns="0" bIns="0" rIns="0">
            <a:spAutoFit/>
          </a:bodyPr>
          <a:lstStyle/>
          <a:p>
            <a:pPr algn="ctr" marL="0" indent="0" lvl="0">
              <a:lnSpc>
                <a:spcPts val="4608"/>
              </a:lnSpc>
            </a:pPr>
            <a:r>
              <a:rPr lang="en-US" b="true" sz="3777">
                <a:solidFill>
                  <a:srgbClr val="000000"/>
                </a:solidFill>
                <a:latin typeface="Quicksand Bold"/>
                <a:ea typeface="Quicksand Bold"/>
                <a:cs typeface="Quicksand Bold"/>
                <a:sym typeface="Quicksand Bold"/>
              </a:rPr>
              <a:t>REFERÊNCIAS</a:t>
            </a:r>
          </a:p>
        </p:txBody>
      </p:sp>
      <p:sp>
        <p:nvSpPr>
          <p:cNvPr name="TextBox 8" id="8"/>
          <p:cNvSpPr txBox="true"/>
          <p:nvPr/>
        </p:nvSpPr>
        <p:spPr>
          <a:xfrm rot="0">
            <a:off x="2146561" y="3848892"/>
            <a:ext cx="2339487" cy="1161980"/>
          </a:xfrm>
          <a:prstGeom prst="rect">
            <a:avLst/>
          </a:prstGeom>
        </p:spPr>
        <p:txBody>
          <a:bodyPr anchor="t" rtlCol="false" tIns="0" lIns="0" bIns="0" rIns="0">
            <a:spAutoFit/>
          </a:bodyPr>
          <a:lstStyle/>
          <a:p>
            <a:pPr algn="ctr">
              <a:lnSpc>
                <a:spcPts val="4608"/>
              </a:lnSpc>
            </a:pPr>
            <a:r>
              <a:rPr lang="en-US" sz="3777">
                <a:solidFill>
                  <a:srgbClr val="FFFFFF"/>
                </a:solidFill>
                <a:latin typeface="Quicksand"/>
                <a:ea typeface="Quicksand"/>
                <a:cs typeface="Quicksand"/>
                <a:sym typeface="Quicksand"/>
              </a:rPr>
              <a:t>texto</a:t>
            </a:r>
          </a:p>
          <a:p>
            <a:pPr algn="ctr" marL="0" indent="0" lvl="0">
              <a:lnSpc>
                <a:spcPts val="4608"/>
              </a:lnSpc>
            </a:pPr>
            <a:r>
              <a:rPr lang="en-US" sz="3777">
                <a:solidFill>
                  <a:srgbClr val="FFFFFF"/>
                </a:solidFill>
                <a:latin typeface="Quicksand"/>
                <a:ea typeface="Quicksand"/>
                <a:cs typeface="Quicksand"/>
                <a:sym typeface="Quicksand"/>
              </a:rPr>
              <a:t>destaque</a:t>
            </a:r>
          </a:p>
        </p:txBody>
      </p:sp>
      <p:sp>
        <p:nvSpPr>
          <p:cNvPr name="TextBox 9" id="9"/>
          <p:cNvSpPr txBox="true"/>
          <p:nvPr/>
        </p:nvSpPr>
        <p:spPr>
          <a:xfrm rot="0">
            <a:off x="1927018" y="2575959"/>
            <a:ext cx="6724098" cy="4678045"/>
          </a:xfrm>
          <a:prstGeom prst="rect">
            <a:avLst/>
          </a:prstGeom>
        </p:spPr>
        <p:txBody>
          <a:bodyPr anchor="t" rtlCol="false" tIns="0" lIns="0" bIns="0" rIns="0">
            <a:spAutoFit/>
          </a:bodyPr>
          <a:lstStyle/>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p:txBody>
      </p:sp>
      <p:sp>
        <p:nvSpPr>
          <p:cNvPr name="TextBox 10" id="10"/>
          <p:cNvSpPr txBox="true"/>
          <p:nvPr/>
        </p:nvSpPr>
        <p:spPr>
          <a:xfrm rot="0">
            <a:off x="9636883" y="2575959"/>
            <a:ext cx="6724098" cy="4678045"/>
          </a:xfrm>
          <a:prstGeom prst="rect">
            <a:avLst/>
          </a:prstGeom>
        </p:spPr>
        <p:txBody>
          <a:bodyPr anchor="t" rtlCol="false" tIns="0" lIns="0" bIns="0" rIns="0">
            <a:spAutoFit/>
          </a:bodyPr>
          <a:lstStyle/>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a:p>
            <a:pPr algn="l" marL="474979" indent="-237490" lvl="1">
              <a:lnSpc>
                <a:spcPts val="3079"/>
              </a:lnSpc>
              <a:buFont typeface="Arial"/>
              <a:buChar char="•"/>
            </a:pPr>
            <a:r>
              <a:rPr lang="en-US" sz="2199" spc="-96">
                <a:solidFill>
                  <a:srgbClr val="000000"/>
                </a:solidFill>
                <a:latin typeface="Quicksand Light"/>
                <a:ea typeface="Quicksand Light"/>
                <a:cs typeface="Quicksand Light"/>
                <a:sym typeface="Quicksand Light"/>
              </a:rPr>
              <a:t>SOBRENOME, Nome do Autor. Título do livro: subtítulo (se houver). Edição (se não for a 1ª). Local de publicação: Editora, ano.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DAHQlh_PevU</dc:identifier>
  <dcterms:modified xsi:type="dcterms:W3CDTF">2011-08-01T06:04:30Z</dcterms:modified>
  <cp:revision>1</cp:revision>
  <dc:title>Template apresentação Seminário CAp Criarte</dc:title>
</cp:coreProperties>
</file>